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0" r:id="rId4"/>
    <p:sldId id="345" r:id="rId5"/>
    <p:sldId id="365" r:id="rId6"/>
    <p:sldId id="298" r:id="rId7"/>
    <p:sldId id="263" r:id="rId8"/>
    <p:sldId id="622" r:id="rId9"/>
    <p:sldId id="623" r:id="rId10"/>
    <p:sldId id="628" r:id="rId11"/>
    <p:sldId id="627" r:id="rId12"/>
    <p:sldId id="639" r:id="rId13"/>
    <p:sldId id="625" r:id="rId14"/>
    <p:sldId id="572" r:id="rId15"/>
    <p:sldId id="636" r:id="rId16"/>
    <p:sldId id="600" r:id="rId17"/>
    <p:sldId id="574" r:id="rId18"/>
    <p:sldId id="629" r:id="rId19"/>
    <p:sldId id="575" r:id="rId20"/>
    <p:sldId id="599" r:id="rId21"/>
    <p:sldId id="631" r:id="rId22"/>
    <p:sldId id="638" r:id="rId23"/>
    <p:sldId id="632" r:id="rId24"/>
    <p:sldId id="637" r:id="rId25"/>
    <p:sldId id="633" r:id="rId26"/>
    <p:sldId id="634" r:id="rId27"/>
    <p:sldId id="635" r:id="rId28"/>
    <p:sldId id="640" r:id="rId29"/>
    <p:sldId id="63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 snapToObjects="1">
      <p:cViewPr>
        <p:scale>
          <a:sx n="115" d="100"/>
          <a:sy n="115" d="100"/>
        </p:scale>
        <p:origin x="1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4663" y="615950"/>
            <a:ext cx="6376987" cy="3587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B06B24-BB38-FC44-8D10-2A827BDC6D93}" type="datetime1">
              <a:rPr lang="en-US" altLang="x-none" smtClean="0"/>
              <a:t>7/19/22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8A428-11DF-354C-9BC5-C6403726F701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01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6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</a:t>
            </a:r>
            <a:r>
              <a:rPr lang="en-US" sz="1400" dirty="0" err="1"/>
              <a:t>apan@txstate.edu</a:t>
            </a:r>
            <a:endParaRPr lang="en-US" sz="1400" dirty="0"/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Heterogeneous Programming with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Provide capability to incrementally parallelize a serial program, unlike message-passing libraries which typically require an all-or-nothing approach</a:t>
            </a:r>
          </a:p>
          <a:p>
            <a:endParaRPr lang="en-US" sz="2800" dirty="0"/>
          </a:p>
          <a:p>
            <a:r>
              <a:rPr lang="en-US" sz="2800" dirty="0"/>
              <a:t>Provide the capability to implement both coarse-grain and fine-grain parallelism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E392-3087-D447-91F3-3E5C483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Low overhead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Establish a simple and limited set of directives for programming shared-memory machines</a:t>
            </a:r>
          </a:p>
          <a:p>
            <a:endParaRPr lang="en-US" sz="2800" dirty="0"/>
          </a:p>
          <a:p>
            <a:r>
              <a:rPr lang="en-US" sz="2800" dirty="0"/>
              <a:t>Significant parallelism can be implemented by using just 3/4 directives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8F64-EF4F-F040-9E75-94A040B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6221-CA78-844E-80FA-C4C02114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1583-BB92-C44F-9CB3-96E5F34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API is specified for C/C++ and Fortran</a:t>
            </a:r>
          </a:p>
          <a:p>
            <a:r>
              <a:rPr lang="en-US" sz="2800" dirty="0"/>
              <a:t>Most major platforms have been implemented including Unix/Linux platforms and Windows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DE1-B478-1A47-B70E-D3C6AC85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Loop centric </a:t>
            </a:r>
          </a:p>
          <a:p>
            <a:r>
              <a:rPr lang="en-US" sz="2800" dirty="0"/>
              <a:t>Focus on data parallelization</a:t>
            </a:r>
          </a:p>
          <a:p>
            <a:pPr lvl="1"/>
            <a:endParaRPr lang="en-US" sz="2000" dirty="0"/>
          </a:p>
          <a:p>
            <a:r>
              <a:rPr lang="en-US" sz="2800" dirty="0"/>
              <a:t>Assumes programmers know what they are doing</a:t>
            </a:r>
          </a:p>
          <a:p>
            <a:r>
              <a:rPr lang="en-US" sz="2800" dirty="0"/>
              <a:t>Code regions marked parallel are assumed independent</a:t>
            </a:r>
          </a:p>
          <a:p>
            <a:pPr lvl="1"/>
            <a:r>
              <a:rPr lang="en-US" sz="2500" dirty="0"/>
              <a:t>compiler might still choose not to parallelize</a:t>
            </a:r>
          </a:p>
          <a:p>
            <a:r>
              <a:rPr lang="en-US" sz="2800" dirty="0"/>
              <a:t>Programmer is responsible for protection against race conditions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7570-9F08-AB4F-9AEB-4B7377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OpenMP Execution Model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2842"/>
            <a:ext cx="6095733" cy="334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3491" y="5433974"/>
            <a:ext cx="2552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ea typeface="Calibri" charset="0"/>
                <a:cs typeface="Calibri" charset="0"/>
              </a:rPr>
              <a:t>aka fork-join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BF7B1-7116-904D-B4B2-B39EED7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0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1662863" y="2967335"/>
            <a:ext cx="88662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Hello World in OpenMP</a:t>
            </a:r>
          </a:p>
        </p:txBody>
      </p:sp>
    </p:spTree>
    <p:extLst>
      <p:ext uri="{BB962C8B-B14F-4D97-AF65-F5344CB8AC3E}">
        <p14:creationId xmlns:p14="http://schemas.microsoft.com/office/powerpoint/2010/main" val="181999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1259705"/>
          </a:xfrm>
        </p:spPr>
        <p:txBody>
          <a:bodyPr>
            <a:normAutofit lnSpcReduction="10000"/>
          </a:bodyPr>
          <a:lstStyle/>
          <a:p>
            <a:r>
              <a:rPr lang="en-US" altLang="x-none" sz="2400" dirty="0"/>
              <a:t>Insert parallel directive in source</a:t>
            </a:r>
          </a:p>
          <a:p>
            <a:r>
              <a:rPr lang="en-US" altLang="x-none" sz="2400" dirty="0"/>
              <a:t>All directives begin with  #pragma </a:t>
            </a:r>
          </a:p>
          <a:p>
            <a:r>
              <a:rPr lang="en-US" altLang="x-none" sz="2400" dirty="0"/>
              <a:t>OpenMP doesn’t check if it is legal to parallelize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4829" y="2998698"/>
            <a:ext cx="5334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 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x-none" sz="2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code to execute in parallel</a:t>
            </a:r>
            <a:endParaRPr lang="en-US" altLang="x-none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887412"/>
            <a:ext cx="533400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&lt; N;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B53A8-FD0B-EA49-AEEA-3C50E393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2870" indent="0">
              <a:buNone/>
            </a:pPr>
            <a:r>
              <a:rPr lang="en-US" altLang="x-none" dirty="0"/>
              <a:t>parallel for pragma syntax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 parallel for [ clause [ clause ] ... ] new-line</a:t>
            </a:r>
          </a:p>
          <a:p>
            <a:pPr marL="102870" indent="0">
              <a:buNone/>
            </a:pPr>
            <a:r>
              <a:rPr lang="en-US" altLang="x-none" sz="2000" dirty="0"/>
              <a:t>		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for-loop</a:t>
            </a:r>
          </a:p>
          <a:p>
            <a:pPr marL="102870" indent="0">
              <a:buNone/>
            </a:pPr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clause can be one of the following:</a:t>
            </a:r>
          </a:p>
          <a:p>
            <a:pPr lvl="1"/>
            <a:r>
              <a:rPr lang="en-US" altLang="x-none" sz="1600" dirty="0"/>
              <a:t> </a:t>
            </a:r>
            <a:r>
              <a:rPr lang="en-US" altLang="x-none" sz="2000" dirty="0"/>
              <a:t>shared (list)</a:t>
            </a:r>
          </a:p>
          <a:p>
            <a:pPr lvl="1"/>
            <a:r>
              <a:rPr lang="en-US" altLang="x-none" sz="2000" dirty="0"/>
              <a:t> private( list) </a:t>
            </a:r>
          </a:p>
          <a:p>
            <a:pPr lvl="1"/>
            <a:r>
              <a:rPr lang="en-US" altLang="x-none" sz="2000" dirty="0"/>
              <a:t> reduction( operator: list)</a:t>
            </a:r>
          </a:p>
          <a:p>
            <a:pPr lvl="1"/>
            <a:r>
              <a:rPr lang="en-US" altLang="x-none" sz="2000" dirty="0"/>
              <a:t> schedule( type [ , chunk ] )</a:t>
            </a:r>
          </a:p>
          <a:p>
            <a:pPr lvl="1"/>
            <a:r>
              <a:rPr lang="en-US" altLang="x-none" sz="2000" dirty="0"/>
              <a:t> </a:t>
            </a:r>
            <a:r>
              <a:rPr lang="en-US" altLang="x-none" sz="2000" dirty="0" err="1"/>
              <a:t>nowait</a:t>
            </a:r>
            <a:r>
              <a:rPr lang="en-US" altLang="x-none" sz="2000" dirty="0"/>
              <a:t> (C/C++: on #pragma </a:t>
            </a:r>
            <a:r>
              <a:rPr lang="en-US" altLang="x-none" sz="2000" dirty="0" err="1"/>
              <a:t>omp</a:t>
            </a:r>
            <a:r>
              <a:rPr lang="en-US" altLang="x-none" sz="2000" dirty="0"/>
              <a:t> for)</a:t>
            </a:r>
          </a:p>
          <a:p>
            <a:pPr lvl="1"/>
            <a:endParaRPr lang="en-US" altLang="x-none" sz="2000" dirty="0"/>
          </a:p>
          <a:p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     </a:t>
            </a:r>
            <a:endParaRPr lang="en-US" altLang="x-non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68222-0A5B-8A44-8BBA-C098984D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/>
              <a:t>Place pragma just before loop </a:t>
            </a:r>
          </a:p>
          <a:p>
            <a:r>
              <a:rPr lang="en-US" altLang="x-none" sz="2400" dirty="0"/>
              <a:t>Compiler calculates the number of iterations each thread will execute</a:t>
            </a:r>
          </a:p>
          <a:p>
            <a:r>
              <a:rPr lang="en-US" altLang="x-none" sz="2400" dirty="0"/>
              <a:t>Compiler also manages data partitioning</a:t>
            </a:r>
          </a:p>
          <a:p>
            <a:r>
              <a:rPr lang="en-US" altLang="x-none" sz="2400" dirty="0"/>
              <a:t>Synchronization is implicit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33C9-FE4E-994D-99FB-C6674B7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Limitations and Semantics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Not all loops can be parallelized </a:t>
            </a:r>
          </a:p>
          <a:p>
            <a:pPr marL="912402" lvl="7" indent="0">
              <a:buNone/>
            </a:pPr>
            <a:r>
              <a:rPr lang="en-US" altLang="x-none" dirty="0"/>
              <a:t>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for (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+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 1];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x-none" dirty="0"/>
              <a:t> Loops amenable to parallelization</a:t>
            </a:r>
          </a:p>
          <a:p>
            <a:pPr lvl="1"/>
            <a:r>
              <a:rPr lang="en-US" altLang="x-none" dirty="0"/>
              <a:t>No loop-carried dependence</a:t>
            </a:r>
          </a:p>
          <a:p>
            <a:pPr lvl="1"/>
            <a:r>
              <a:rPr lang="en-US" altLang="x-none" dirty="0"/>
              <a:t>Loop index: signed integer </a:t>
            </a:r>
          </a:p>
          <a:p>
            <a:pPr lvl="1"/>
            <a:r>
              <a:rPr lang="en-US" altLang="x-none" dirty="0"/>
              <a:t>Termination Test: &lt;,&lt;=,&gt;,=&gt; with loop invariant </a:t>
            </a:r>
            <a:r>
              <a:rPr lang="en-US" altLang="x-none" dirty="0" err="1"/>
              <a:t>int</a:t>
            </a:r>
            <a:r>
              <a:rPr lang="en-US" altLang="x-none" dirty="0"/>
              <a:t> </a:t>
            </a:r>
          </a:p>
          <a:p>
            <a:pPr lvl="1"/>
            <a:r>
              <a:rPr lang="en-US" altLang="x-none" dirty="0" err="1"/>
              <a:t>Incr</a:t>
            </a:r>
            <a:r>
              <a:rPr lang="en-US" altLang="x-none" dirty="0"/>
              <a:t>/</a:t>
            </a:r>
            <a:r>
              <a:rPr lang="en-US" altLang="x-none" dirty="0" err="1"/>
              <a:t>Decr</a:t>
            </a:r>
            <a:r>
              <a:rPr lang="en-US" altLang="x-none" dirty="0"/>
              <a:t> by loop invariant </a:t>
            </a:r>
            <a:r>
              <a:rPr lang="en-US" altLang="x-none" dirty="0" err="1"/>
              <a:t>int</a:t>
            </a:r>
            <a:r>
              <a:rPr lang="en-US" altLang="x-none" dirty="0"/>
              <a:t>; change each iteration</a:t>
            </a:r>
          </a:p>
          <a:p>
            <a:pPr lvl="1"/>
            <a:r>
              <a:rPr lang="en-US" altLang="x-none" dirty="0"/>
              <a:t>Count up for &lt;,&lt;=; count down for &gt;,&gt;= </a:t>
            </a:r>
          </a:p>
          <a:p>
            <a:pPr lvl="1"/>
            <a:r>
              <a:rPr lang="en-US" altLang="x-none" dirty="0"/>
              <a:t>Basic block body: no control in/out except at top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4DC5F-E8C8-444C-9DED-AE1DCCEE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Computing in HPC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Sharing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/>
              <a:t>Data and variables can be shared or private </a:t>
            </a:r>
          </a:p>
          <a:p>
            <a:pPr lvl="1"/>
            <a:r>
              <a:rPr lang="en-US" altLang="x-none" sz="2400" dirty="0"/>
              <a:t>Shared data, visible to all threads, similarly named</a:t>
            </a:r>
          </a:p>
          <a:p>
            <a:pPr lvl="1"/>
            <a:r>
              <a:rPr lang="en-US" altLang="x-none" sz="2400" dirty="0"/>
              <a:t>Private data, visible to a single thread (often stack-allocated)</a:t>
            </a:r>
          </a:p>
          <a:p>
            <a:pPr lvl="1"/>
            <a:endParaRPr lang="en-US" altLang="x-none" sz="2400" dirty="0"/>
          </a:p>
          <a:p>
            <a:r>
              <a:rPr lang="en-US" altLang="x-none" sz="3200" dirty="0"/>
              <a:t>Use shared and private clauses with pragma </a:t>
            </a:r>
          </a:p>
          <a:p>
            <a:pPr lvl="1"/>
            <a:r>
              <a:rPr lang="en-US" altLang="x-none" sz="2400" dirty="0"/>
              <a:t>Default is shared</a:t>
            </a:r>
          </a:p>
          <a:p>
            <a:pPr lvl="1"/>
            <a:r>
              <a:rPr lang="en-US" altLang="x-none" sz="2400" dirty="0"/>
              <a:t>Loop index is private</a:t>
            </a:r>
          </a:p>
          <a:p>
            <a:endParaRPr lang="en-US" altLang="x-non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9A875-5AC3-8145-A038-EFD82889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A34D-E9B8-8545-94E0-1DDF2FE5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1C57-0071-6E4B-B978-BC112524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600200"/>
            <a:ext cx="4465321" cy="4326044"/>
          </a:xfrm>
        </p:spPr>
        <p:txBody>
          <a:bodyPr/>
          <a:lstStyle/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parallel private(f) 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f=7;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&lt;20;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	 a[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+ f * (i+1);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} /*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end parallel */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029D87-0167-CC42-A2BA-6F0391E8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365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73872-B0F0-A744-A630-61FF8E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3" y="181744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71A4-2505-614A-8EBA-F92817F635E4}"/>
              </a:ext>
            </a:extLst>
          </p:cNvPr>
          <p:cNvSpPr txBox="1"/>
          <p:nvPr/>
        </p:nvSpPr>
        <p:spPr>
          <a:xfrm>
            <a:off x="3826936" y="4719798"/>
            <a:ext cx="45990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Programming tools 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CUDA for NVIDIA GPUs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OpenCL for AMD GPUS</a:t>
            </a:r>
          </a:p>
        </p:txBody>
      </p:sp>
    </p:spTree>
    <p:extLst>
      <p:ext uri="{BB962C8B-B14F-4D97-AF65-F5344CB8AC3E}">
        <p14:creationId xmlns:p14="http://schemas.microsoft.com/office/powerpoint/2010/main" val="19444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E668-5E8F-9341-A9EB-A9E07B91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96AA3-F50D-4B4D-8834-FDC2092A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39" y="1922919"/>
            <a:ext cx="7843081" cy="43259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704CE-F818-6F49-888F-191C43B4EB38}"/>
              </a:ext>
            </a:extLst>
          </p:cNvPr>
          <p:cNvSpPr txBox="1"/>
          <p:nvPr/>
        </p:nvSpPr>
        <p:spPr>
          <a:xfrm>
            <a:off x="1447800" y="146125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OpenMP supports parallelism at several levels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7017A9-2C2C-9340-95D9-F52734FF6A34}"/>
              </a:ext>
            </a:extLst>
          </p:cNvPr>
          <p:cNvSpPr/>
          <p:nvPr/>
        </p:nvSpPr>
        <p:spPr>
          <a:xfrm>
            <a:off x="2217132" y="2384584"/>
            <a:ext cx="7168896" cy="791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E4781-CD7F-D14D-8AF3-4F6CCA6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D042-D0FE-4944-832B-4435218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46F8-BC7F-0A4F-8CDE-CBF1107A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Support for GPU task offloading was added, starting with OpenMP 4.5 </a:t>
            </a:r>
          </a:p>
          <a:p>
            <a:endParaRPr lang="en-US" sz="2800" dirty="0"/>
          </a:p>
          <a:p>
            <a:r>
              <a:rPr lang="en-US" sz="2800" dirty="0"/>
              <a:t>GCC and LLVM both provide OpenMP implementations that support GPU task offloading </a:t>
            </a:r>
          </a:p>
          <a:p>
            <a:endParaRPr lang="en-US" sz="2800" dirty="0"/>
          </a:p>
          <a:p>
            <a:r>
              <a:rPr lang="en-US" sz="2800" dirty="0"/>
              <a:t>Offloading is achieved via three main pragmas and several supporting clauses 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teams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distribute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EEC1D-6638-6442-9FBB-93365AD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AFB4-33D2-E346-A32A-C91AE66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D9DA-2B52-CB4C-9006-09272C95D7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+mj-lt"/>
                <a:cs typeface="Trebuchet MS"/>
              </a:rPr>
              <a:t>Offload</a:t>
            </a:r>
            <a:r>
              <a:rPr lang="en-US" sz="2800" spc="-80" dirty="0">
                <a:latin typeface="+mj-lt"/>
                <a:cs typeface="Trebuchet MS"/>
              </a:rPr>
              <a:t> </a:t>
            </a:r>
            <a:r>
              <a:rPr lang="en-US" sz="2800" spc="15" dirty="0">
                <a:latin typeface="+mj-lt"/>
                <a:cs typeface="Trebuchet MS"/>
              </a:rPr>
              <a:t>execution of immediately following code block to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13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GPU</a:t>
            </a:r>
            <a:endParaRPr lang="en-US" sz="2800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Data in the code block is copied onto the target device </a:t>
            </a: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The</a:t>
            </a:r>
            <a:r>
              <a:rPr lang="en-US" sz="2800" spc="-12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target</a:t>
            </a:r>
            <a:r>
              <a:rPr lang="en-US" sz="2800" spc="-25" dirty="0">
                <a:latin typeface="+mj-lt"/>
                <a:cs typeface="Trebuchet MS"/>
              </a:rPr>
              <a:t> </a:t>
            </a:r>
            <a:r>
              <a:rPr lang="en-US" sz="2800" dirty="0">
                <a:latin typeface="+mj-lt"/>
                <a:cs typeface="Trebuchet MS"/>
              </a:rPr>
              <a:t>device</a:t>
            </a:r>
            <a:r>
              <a:rPr lang="en-US" sz="2800" i="1" spc="-2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owns</a:t>
            </a:r>
            <a:r>
              <a:rPr lang="en-US" sz="2800" spc="-70" dirty="0">
                <a:latin typeface="+mj-lt"/>
                <a:cs typeface="Trebuchet MS"/>
              </a:rPr>
              <a:t>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5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data; by default, the CPU</a:t>
            </a:r>
            <a:r>
              <a:rPr lang="en-US" sz="2800" spc="-40" dirty="0">
                <a:latin typeface="+mj-lt"/>
                <a:cs typeface="Trebuchet MS"/>
              </a:rPr>
              <a:t> cannot access the data during kernel execution</a:t>
            </a:r>
            <a:endParaRPr lang="en-US" sz="2800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D444A-2B72-CB4C-931D-4B269E37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93DF-3F61-354A-B27A-56E304D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170-1675-6C49-B3D6-BC11BA1C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teams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D83-096F-F746-A801-3D3B6DBEA5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teams directive creates groups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Allows for better utilization of the massive parallelism available on the GPU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 teams have the same number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There is no synchronization between team execution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notion of teams is similar to thread blocks in CUDA and workgroups in OpenCL</a:t>
            </a:r>
          </a:p>
          <a:p>
            <a:pPr marL="12700" marR="14604">
              <a:lnSpc>
                <a:spcPts val="2180"/>
              </a:lnSpc>
              <a:spcBef>
                <a:spcPts val="380"/>
              </a:spcBef>
            </a:pPr>
            <a:endParaRPr lang="en-US" spc="1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AF1D7-523F-A94C-8D3B-0813289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8FF6-C23B-3C4D-95EF-EA821CDC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37160" indent="0">
              <a:buNone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98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FFB1-8F40-6642-93D7-24B79330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distribute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23F9-F5AB-6F43-AC30-9EBA1D9B4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spc="20" dirty="0">
              <a:latin typeface="Trebuchet MS"/>
              <a:cs typeface="Trebuchet MS"/>
            </a:endParaRPr>
          </a:p>
          <a:p>
            <a:r>
              <a:rPr lang="en-US" sz="28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Distribute the work across </a:t>
            </a:r>
            <a:r>
              <a:rPr lang="en-US" sz="2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teams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 is done statically (i.e., fixed assignment) 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 guarantee that all teams will execute simultaneously (or sequentially)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842B5-842A-6147-AC80-D1AD746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A382C80-04B4-E146-9A4C-D02B25C86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5100412" cy="31412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 algn="ctr">
              <a:buNone/>
            </a:pPr>
            <a:endParaRPr lang="en-US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 distribute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4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931343" y="3052679"/>
            <a:ext cx="10507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GPU offloading with OpenMP</a:t>
            </a:r>
          </a:p>
        </p:txBody>
      </p:sp>
    </p:spTree>
    <p:extLst>
      <p:ext uri="{BB962C8B-B14F-4D97-AF65-F5344CB8AC3E}">
        <p14:creationId xmlns:p14="http://schemas.microsoft.com/office/powerpoint/2010/main" val="339759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 source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Rogg</a:t>
            </a:r>
            <a:r>
              <a:rPr lang="en-US" dirty="0"/>
              <a:t>, </a:t>
            </a:r>
            <a:r>
              <a:rPr lang="en-US" dirty="0" err="1"/>
              <a:t>Firstmark</a:t>
            </a:r>
            <a:r>
              <a:rPr lang="en-US" dirty="0"/>
              <a:t> Capital (Edge Computing Platforms)</a:t>
            </a:r>
          </a:p>
          <a:p>
            <a:pPr lvl="1"/>
            <a:r>
              <a:rPr lang="en-US" dirty="0"/>
              <a:t>Michael Klem, Intel (OpenMP levels of parallelism)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EA81F-DEE0-F244-8CB8-DBA4E43F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925" y="2124437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95" y="1923461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4879693" y="3223387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13" y="200032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17C09-5B48-374C-8F16-D44001CCBDA6}"/>
              </a:ext>
            </a:extLst>
          </p:cNvPr>
          <p:cNvSpPr txBox="1"/>
          <p:nvPr/>
        </p:nvSpPr>
        <p:spPr>
          <a:xfrm>
            <a:off x="8322981" y="4963803"/>
            <a:ext cx="2889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halkduster" panose="03050602040202020205" pitchFamily="66" charset="77"/>
              </a:rPr>
              <a:t>Focus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(stands for: Open Multi-Processing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 Application Program Interface (API) that may be used to explicitly direct multi-threaded, </a:t>
            </a:r>
            <a:r>
              <a:rPr lang="en-US" sz="2800" b="1" i="1" dirty="0">
                <a:solidFill>
                  <a:srgbClr val="C00000"/>
                </a:solidFill>
              </a:rPr>
              <a:t>shared-memory</a:t>
            </a:r>
            <a:r>
              <a:rPr lang="en-US" sz="2800" dirty="0"/>
              <a:t> parallelism.</a:t>
            </a:r>
          </a:p>
          <a:p>
            <a:endParaRPr lang="en-US" sz="2800" dirty="0"/>
          </a:p>
          <a:p>
            <a:r>
              <a:rPr lang="en-US" sz="2800" dirty="0"/>
              <a:t>Comprised of three primary API components:</a:t>
            </a:r>
          </a:p>
          <a:p>
            <a:pPr lvl="1"/>
            <a:r>
              <a:rPr lang="en-US" sz="2400" dirty="0"/>
              <a:t>Compiler Directives (pragmas)</a:t>
            </a:r>
          </a:p>
          <a:p>
            <a:pPr lvl="1"/>
            <a:r>
              <a:rPr lang="en-US" sz="2400" dirty="0"/>
              <a:t>Runtime Library</a:t>
            </a:r>
          </a:p>
          <a:p>
            <a:pPr lvl="1"/>
            <a:r>
              <a:rPr lang="en-US" sz="2400" dirty="0"/>
              <a:t>Environment Variables</a:t>
            </a:r>
          </a:p>
          <a:p>
            <a:endParaRPr lang="en-US" altLang="x-none" sz="2800" dirty="0"/>
          </a:p>
          <a:p>
            <a:r>
              <a:rPr lang="en-US" altLang="x-none" sz="2800" dirty="0"/>
              <a:t>Not an independent language</a:t>
            </a:r>
          </a:p>
          <a:p>
            <a:r>
              <a:rPr lang="en-US" altLang="x-none" sz="2800" dirty="0"/>
              <a:t>An extension to Fortran, C, C++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2C90-4680-8845-9760-A6068906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9" y="1521016"/>
            <a:ext cx="1270000" cy="127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213" y="1577403"/>
            <a:ext cx="5559098" cy="4415851"/>
          </a:xfrm>
        </p:spPr>
        <p:txBody>
          <a:bodyPr>
            <a:normAutofit/>
          </a:bodyPr>
          <a:lstStyle/>
          <a:p>
            <a:r>
              <a:rPr lang="en-US" sz="2800" dirty="0"/>
              <a:t>Provide a common standard among a variety of shared memory architectures/platforms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Jointly defined and endorsed by a group of major computer hardware and software vendors</a:t>
            </a:r>
          </a:p>
          <a:p>
            <a:pPr lvl="1"/>
            <a:endParaRPr lang="en-US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00" y="430370"/>
            <a:ext cx="224332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2367205"/>
            <a:ext cx="1061795" cy="1061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6" y="2688772"/>
            <a:ext cx="12700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35" y="1731917"/>
            <a:ext cx="1270000" cy="12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22" y="3653972"/>
            <a:ext cx="127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3" y="4123146"/>
            <a:ext cx="1270000" cy="12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16" y="5013598"/>
            <a:ext cx="2346421" cy="90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3222172"/>
            <a:ext cx="1270000" cy="1270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D38702-497F-5940-96A0-427A246D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72221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1222</Words>
  <Application>Microsoft Macintosh PowerPoint</Application>
  <PresentationFormat>Widescreen</PresentationFormat>
  <Paragraphs>236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Chalkduster</vt:lpstr>
      <vt:lpstr>Consolas</vt:lpstr>
      <vt:lpstr>Courier New</vt:lpstr>
      <vt:lpstr>Trebuchet MS</vt:lpstr>
      <vt:lpstr>conftalk_wide</vt:lpstr>
      <vt:lpstr>Heterogeneous Programming with OpenMP</vt:lpstr>
      <vt:lpstr>Heterogenous Computing in HPC </vt:lpstr>
      <vt:lpstr>Heterogenous Computing in Mobile Processing</vt:lpstr>
      <vt:lpstr>Heterogenous Computing in Mobile Processing</vt:lpstr>
      <vt:lpstr>Heterogeneity on the Edge</vt:lpstr>
      <vt:lpstr>“Soft” Heterogeneity</vt:lpstr>
      <vt:lpstr>CPU + GPU Heterogeneity</vt:lpstr>
      <vt:lpstr>OpenMP (stands for: Open Multi-Processing )</vt:lpstr>
      <vt:lpstr>Standardization</vt:lpstr>
      <vt:lpstr>OpenMP Features: Programmability</vt:lpstr>
      <vt:lpstr>OpenMP Features: Low overhead  </vt:lpstr>
      <vt:lpstr>OpenMP Features: Portability</vt:lpstr>
      <vt:lpstr>OpenMP Features</vt:lpstr>
      <vt:lpstr>OpenMP Execution Model</vt:lpstr>
      <vt:lpstr>PowerPoint Presentation</vt:lpstr>
      <vt:lpstr>Hello World Demo: Recap</vt:lpstr>
      <vt:lpstr>Hello World Demo: Recap</vt:lpstr>
      <vt:lpstr>Hello World Demo: Recap</vt:lpstr>
      <vt:lpstr>Limitations and Semantics</vt:lpstr>
      <vt:lpstr>Data Sharing</vt:lpstr>
      <vt:lpstr>Privatization</vt:lpstr>
      <vt:lpstr>GPU Computing</vt:lpstr>
      <vt:lpstr>GPU Programming with OpenMP</vt:lpstr>
      <vt:lpstr>GPU Programming with OpenMP</vt:lpstr>
      <vt:lpstr>The target directive</vt:lpstr>
      <vt:lpstr>The teams directive</vt:lpstr>
      <vt:lpstr>The distribute directive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106</cp:revision>
  <dcterms:created xsi:type="dcterms:W3CDTF">2020-06-07T22:37:10Z</dcterms:created>
  <dcterms:modified xsi:type="dcterms:W3CDTF">2022-07-19T21:25:05Z</dcterms:modified>
</cp:coreProperties>
</file>